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7E88-E845-447B-98F5-435C98660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CC0B1-5D1C-4B0E-ACE1-51D9DE942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E48CC-B97C-46F0-A547-36FE761E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8E1B-B23B-4676-B7E0-AB39FE7AABA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5EFDF-6236-468D-AEBF-3E1160FA0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80AFA-AA5A-46C6-8701-DE7FC94C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6CAB-8A1B-4FEA-B346-6B4D0783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7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9AEB8-8347-4801-83B7-D3653F6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D50D6-1AAA-4161-90E2-6BBA15040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1AA45-1288-46C0-931D-8491BF6AC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8E1B-B23B-4676-B7E0-AB39FE7AABA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99BB7-D5C7-4225-A857-31B013FCE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44021-EFDE-4B96-835D-87E36F57F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6CAB-8A1B-4FEA-B346-6B4D0783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9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CF0E3D-5821-4629-8864-39C09A1BEF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E2ED9-42E2-4B5E-95A2-9E9E65553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011E8-5384-46D2-8BBB-C658CEAE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8E1B-B23B-4676-B7E0-AB39FE7AABA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1CAE-1B15-430A-99AD-0BA48066C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E46E9-5BD7-43E8-8098-CAA84B1A4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6CAB-8A1B-4FEA-B346-6B4D0783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9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679D4-8C57-4C4F-87B0-B80CAEA2E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DDE84-F40E-4C4B-A967-BFE3951E6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78825-B299-4631-8372-300F325E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8E1B-B23B-4676-B7E0-AB39FE7AABA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88000-D68E-4A17-BC19-00C40D35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0EDE8-8F3D-4FCD-A6EB-DBBE5CA1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6CAB-8A1B-4FEA-B346-6B4D0783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5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B8257-D87C-439C-9F02-09BD17EA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AD375-EB0F-4D96-981B-0E0EE1B79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79D20-B7E7-463D-8029-6B1A5CF30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8E1B-B23B-4676-B7E0-AB39FE7AABA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69B31-706A-405D-B421-4343DD290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CF024-F737-4628-B537-DD9A9065C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6CAB-8A1B-4FEA-B346-6B4D0783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6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85FB-01C8-4AF5-9FCD-8D73BCC2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7A3A2-D01F-4317-8927-E7AC33C1C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17219-F50C-447C-A89D-2D034CC8C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452BA-6684-43D2-BB0E-57A81858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8E1B-B23B-4676-B7E0-AB39FE7AABA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D6909-B878-46CB-A372-E70755E8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9890B-5DC7-4CFD-B283-BB781078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6CAB-8A1B-4FEA-B346-6B4D0783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8BDA9-6884-4A32-A7F2-81C28F7D9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CACF1-E239-4BB1-9B21-7F0E498A3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6BDC1-CEE1-4FD4-B869-A2AAC9F74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4D9FF1-3A65-4CE4-86AC-32605F233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33FB14-E503-4523-8CC4-99055EE9B1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C44649-C9F4-40E3-8B35-88EC4453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8E1B-B23B-4676-B7E0-AB39FE7AABA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8332BD-8002-4020-8DEB-B8DF5FA9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455E96-97A7-410C-A1F0-C9DE7F7EA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6CAB-8A1B-4FEA-B346-6B4D0783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7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EE765-FB78-41D4-8093-C20D968D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C4083-62B2-4D0D-8AF3-39BEB724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8E1B-B23B-4676-B7E0-AB39FE7AABA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C172B6-065E-4E95-B813-21D4604B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AD9A7-0EFE-442D-B1F2-101CD1FD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6CAB-8A1B-4FEA-B346-6B4D0783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2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C3413-64A9-424F-87ED-2B9AC3FE3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8E1B-B23B-4676-B7E0-AB39FE7AABA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EAA6E-D49F-473F-ABCF-C5CED5EAD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707B3-F804-4DCC-BFD5-6AB9791E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6CAB-8A1B-4FEA-B346-6B4D0783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AAE5-498C-4DA4-A4DD-376300CA5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27D7E-B61F-4C79-9D6D-80BEEC8FF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1B1F1-5D13-4491-B328-1ED5E7CC7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75F66-FFAF-44FD-9B5D-1599BE6B9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8E1B-B23B-4676-B7E0-AB39FE7AABA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5C68B-898D-4D95-840A-0DC5E6EBA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40C3A-90C4-4222-BBBF-FCAFFFA75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6CAB-8A1B-4FEA-B346-6B4D0783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9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31452-D080-4244-84C8-9FDC8D601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6D66FB-911C-4ECF-AB7D-DDAADB67C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C9B97-D555-413F-91EA-7311F7AC4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A4845-24D9-4D60-B980-C80C74E8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8E1B-B23B-4676-B7E0-AB39FE7AABA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54643-4BE7-41CF-BAB8-58A47C07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807DF-8DAF-4DEC-B92E-13ADDD3F0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6CAB-8A1B-4FEA-B346-6B4D0783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CAB8A0-4467-4CB5-BEEA-31BB10B72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47415-D266-4493-BDAE-280DB034D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18BB5-2B3A-4A14-B3E4-A90DA2058D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78E1B-B23B-4676-B7E0-AB39FE7AABA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5ECBC-0380-4071-9FA5-B1CCA0DBE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02360-784F-4A1A-9B74-9128A5978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C6CAB-8A1B-4FEA-B346-6B4D0783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5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7DC5FE-DD76-4DE3-BA37-0EFFD8734DF2}"/>
              </a:ext>
            </a:extLst>
          </p:cNvPr>
          <p:cNvSpPr txBox="1"/>
          <p:nvPr/>
        </p:nvSpPr>
        <p:spPr>
          <a:xfrm>
            <a:off x="219611" y="1455270"/>
            <a:ext cx="120645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Water:  Base rate charge of ~ $73 per quarter per user with a flow rate of ~ $6.33 per 1,000 gallons of water used. </a:t>
            </a:r>
          </a:p>
          <a:p>
            <a:endParaRPr lang="en-US" sz="2000" dirty="0"/>
          </a:p>
          <a:p>
            <a:r>
              <a:rPr lang="en-US" sz="2000" dirty="0"/>
              <a:t>Sewer: Base rate charge of ~ $88 per quarter per user with a flow rate of ~ $12.38 per 1,000 gallons of water used.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761ADD-3D02-4DC0-9882-29BED5E00058}"/>
              </a:ext>
            </a:extLst>
          </p:cNvPr>
          <p:cNvSpPr txBox="1"/>
          <p:nvPr/>
        </p:nvSpPr>
        <p:spPr>
          <a:xfrm>
            <a:off x="1792546" y="475465"/>
            <a:ext cx="8606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Proposed changes to the Rate Structure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2CFDE7-6DE1-48D9-A5EA-0D93A34CB912}"/>
              </a:ext>
            </a:extLst>
          </p:cNvPr>
          <p:cNvSpPr txBox="1"/>
          <p:nvPr/>
        </p:nvSpPr>
        <p:spPr>
          <a:xfrm>
            <a:off x="735725" y="5379874"/>
            <a:ext cx="10528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Important Notes: 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Final rate charges will depend upon voter approved operating budget and warrant articles from Annual Meeting.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For water, there will no longer be an allotment of 15,000 gallons built into the base rate charge.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For sewer, the fee will no longer be a flat fee. It will be based on water usage. </a:t>
            </a:r>
          </a:p>
          <a:p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58D660-45EB-44F3-8B92-09B84D04A14D}"/>
              </a:ext>
            </a:extLst>
          </p:cNvPr>
          <p:cNvSpPr txBox="1"/>
          <p:nvPr/>
        </p:nvSpPr>
        <p:spPr>
          <a:xfrm>
            <a:off x="735725" y="3417572"/>
            <a:ext cx="4487917" cy="1323439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Formula for quarterly billing:</a:t>
            </a:r>
          </a:p>
          <a:p>
            <a:endParaRPr lang="en-US" sz="2000" dirty="0"/>
          </a:p>
          <a:p>
            <a:r>
              <a:rPr lang="en-US" sz="2000" dirty="0"/>
              <a:t>Water:  $73 + $6.33 x Usage ÷ 1,000</a:t>
            </a:r>
          </a:p>
          <a:p>
            <a:r>
              <a:rPr lang="en-US" sz="2000" dirty="0"/>
              <a:t>Sewer:  $88 + $12.38 x Usage ÷ 1,000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154B66-444D-4462-8694-88B2BE71F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3247" y="2937846"/>
            <a:ext cx="6353736" cy="246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968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Cullity</dc:creator>
  <cp:lastModifiedBy>Alison Cullity</cp:lastModifiedBy>
  <cp:revision>2</cp:revision>
  <dcterms:created xsi:type="dcterms:W3CDTF">2021-03-14T18:09:49Z</dcterms:created>
  <dcterms:modified xsi:type="dcterms:W3CDTF">2021-03-14T18:19:07Z</dcterms:modified>
</cp:coreProperties>
</file>